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BB05A1"/>
    <a:srgbClr val="0070C0"/>
    <a:srgbClr val="CC3300"/>
    <a:srgbClr val="FA38DE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A80CE-2E6F-4964-A1B4-306739D71B26}" type="datetimeFigureOut">
              <a:rPr lang="en-US" smtClean="0"/>
              <a:pPr/>
              <a:t>4/26/2012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E69A74-31D3-4820-88AF-B18F30428C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A80CE-2E6F-4964-A1B4-306739D71B26}" type="datetimeFigureOut">
              <a:rPr lang="en-US" smtClean="0"/>
              <a:pPr/>
              <a:t>4/26/2012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9A74-31D3-4820-88AF-B18F30428C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A80CE-2E6F-4964-A1B4-306739D71B26}" type="datetimeFigureOut">
              <a:rPr lang="en-US" smtClean="0"/>
              <a:pPr/>
              <a:t>4/26/2012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9A74-31D3-4820-88AF-B18F30428C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A6A80CE-2E6F-4964-A1B4-306739D71B26}" type="datetimeFigureOut">
              <a:rPr lang="en-US" smtClean="0"/>
              <a:pPr/>
              <a:t>4/26/2012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26E69A74-31D3-4820-88AF-B18F30428C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A80CE-2E6F-4964-A1B4-306739D71B26}" type="datetimeFigureOut">
              <a:rPr lang="en-US" smtClean="0"/>
              <a:pPr/>
              <a:t>4/26/2012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9A74-31D3-4820-88AF-B18F30428C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A80CE-2E6F-4964-A1B4-306739D71B26}" type="datetimeFigureOut">
              <a:rPr lang="en-US" smtClean="0"/>
              <a:pPr/>
              <a:t>4/26/2012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9A74-31D3-4820-88AF-B18F30428C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9A74-31D3-4820-88AF-B18F30428C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A80CE-2E6F-4964-A1B4-306739D71B26}" type="datetimeFigureOut">
              <a:rPr lang="en-US" smtClean="0"/>
              <a:pPr/>
              <a:t>4/26/2012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A80CE-2E6F-4964-A1B4-306739D71B26}" type="datetimeFigureOut">
              <a:rPr lang="en-US" smtClean="0"/>
              <a:pPr/>
              <a:t>4/26/2012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9A74-31D3-4820-88AF-B18F30428C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A80CE-2E6F-4964-A1B4-306739D71B26}" type="datetimeFigureOut">
              <a:rPr lang="en-US" smtClean="0"/>
              <a:pPr/>
              <a:t>4/26/2012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9A74-31D3-4820-88AF-B18F30428C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A6A80CE-2E6F-4964-A1B4-306739D71B26}" type="datetimeFigureOut">
              <a:rPr lang="en-US" smtClean="0"/>
              <a:pPr/>
              <a:t>4/26/2012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6E69A74-31D3-4820-88AF-B18F30428C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A80CE-2E6F-4964-A1B4-306739D71B26}" type="datetimeFigureOut">
              <a:rPr lang="en-US" smtClean="0"/>
              <a:pPr/>
              <a:t>4/26/2012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E69A74-31D3-4820-88AF-B18F30428C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A6A80CE-2E6F-4964-A1B4-306739D71B26}" type="datetimeFigureOut">
              <a:rPr lang="en-US" smtClean="0"/>
              <a:pPr/>
              <a:t>4/26/2012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26E69A74-31D3-4820-88AF-B18F30428C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24200" y="914400"/>
            <a:ext cx="298613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CIVIL WAR?</a:t>
            </a:r>
          </a:p>
          <a:p>
            <a:r>
              <a:rPr lang="en-US" sz="4000" dirty="0" smtClean="0">
                <a:solidFill>
                  <a:srgbClr val="FF0000"/>
                </a:solidFill>
              </a:rPr>
              <a:t>  1861 - 1865</a:t>
            </a:r>
          </a:p>
        </p:txBody>
      </p:sp>
      <p:sp>
        <p:nvSpPr>
          <p:cNvPr id="5" name="TextBox 4"/>
          <p:cNvSpPr txBox="1"/>
          <p:nvPr/>
        </p:nvSpPr>
        <p:spPr>
          <a:xfrm rot="213623">
            <a:off x="315247" y="2334448"/>
            <a:ext cx="40287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</a:rPr>
              <a:t>War of Northern Aggression</a:t>
            </a:r>
            <a:r>
              <a:rPr lang="en-US" dirty="0" smtClean="0">
                <a:solidFill>
                  <a:srgbClr val="002060"/>
                </a:solidFill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 rot="21031915">
            <a:off x="4046296" y="3867647"/>
            <a:ext cx="44449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C000"/>
                </a:solidFill>
              </a:rPr>
              <a:t>War of Southern Independence</a:t>
            </a:r>
            <a:r>
              <a:rPr lang="en-US" dirty="0" smtClean="0">
                <a:solidFill>
                  <a:srgbClr val="FFC000"/>
                </a:solidFill>
              </a:rPr>
              <a:t>?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1061808">
            <a:off x="1393649" y="5022577"/>
            <a:ext cx="20336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92D050"/>
                </a:solidFill>
              </a:rPr>
              <a:t>War of Races?</a:t>
            </a:r>
            <a:endParaRPr lang="en-US" sz="24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762000"/>
            <a:ext cx="28351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Turning the tides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76600" y="533400"/>
            <a:ext cx="526483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C000"/>
                </a:solidFill>
              </a:rPr>
              <a:t>Vicksburg, Mississippi received a surprise attack</a:t>
            </a:r>
          </a:p>
          <a:p>
            <a:pPr algn="ctr"/>
            <a:r>
              <a:rPr lang="en-US" dirty="0" smtClean="0">
                <a:solidFill>
                  <a:srgbClr val="FFC000"/>
                </a:solidFill>
              </a:rPr>
              <a:t>From Grant. Laying siege for 6 weeks on the city</a:t>
            </a:r>
          </a:p>
          <a:p>
            <a:pPr algn="ctr"/>
            <a:r>
              <a:rPr lang="en-US" dirty="0" smtClean="0">
                <a:solidFill>
                  <a:srgbClr val="FFC000"/>
                </a:solidFill>
              </a:rPr>
              <a:t>It finally fell on July 4</a:t>
            </a:r>
            <a:r>
              <a:rPr lang="en-US" baseline="30000" dirty="0" smtClean="0">
                <a:solidFill>
                  <a:srgbClr val="FFC000"/>
                </a:solidFill>
              </a:rPr>
              <a:t>th</a:t>
            </a:r>
            <a:r>
              <a:rPr lang="en-US" dirty="0" smtClean="0">
                <a:solidFill>
                  <a:srgbClr val="FFC000"/>
                </a:solidFill>
              </a:rPr>
              <a:t> 1863. North controlled all</a:t>
            </a:r>
          </a:p>
          <a:p>
            <a:pPr algn="ctr"/>
            <a:r>
              <a:rPr lang="en-US" dirty="0" smtClean="0">
                <a:solidFill>
                  <a:srgbClr val="FFC000"/>
                </a:solidFill>
              </a:rPr>
              <a:t>Of the Mississippi river and cut off LA, AR, and TX.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1828800"/>
            <a:ext cx="437818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Gettysburg was the most important battle </a:t>
            </a:r>
          </a:p>
          <a:p>
            <a:pPr algn="ctr"/>
            <a:r>
              <a:rPr lang="en-US" dirty="0" smtClean="0">
                <a:solidFill>
                  <a:srgbClr val="C00000"/>
                </a:solidFill>
              </a:rPr>
              <a:t>and signaled the beginning of the end of </a:t>
            </a:r>
          </a:p>
          <a:p>
            <a:pPr algn="ctr"/>
            <a:r>
              <a:rPr lang="en-US" dirty="0" smtClean="0">
                <a:solidFill>
                  <a:srgbClr val="C00000"/>
                </a:solidFill>
              </a:rPr>
              <a:t>the war. Also ending on July4</a:t>
            </a:r>
            <a:r>
              <a:rPr lang="en-US" baseline="30000" dirty="0" smtClean="0">
                <a:solidFill>
                  <a:srgbClr val="C00000"/>
                </a:solidFill>
              </a:rPr>
              <a:t>th</a:t>
            </a:r>
            <a:r>
              <a:rPr lang="en-US" dirty="0" smtClean="0">
                <a:solidFill>
                  <a:srgbClr val="C00000"/>
                </a:solidFill>
              </a:rPr>
              <a:t>, 1863,</a:t>
            </a:r>
          </a:p>
          <a:p>
            <a:pPr algn="ctr"/>
            <a:r>
              <a:rPr lang="en-US" dirty="0" smtClean="0">
                <a:solidFill>
                  <a:srgbClr val="C00000"/>
                </a:solidFill>
              </a:rPr>
              <a:t> Gettysburg saw a 3 day battle in which </a:t>
            </a:r>
          </a:p>
          <a:p>
            <a:pPr algn="ctr"/>
            <a:r>
              <a:rPr lang="en-US" dirty="0" smtClean="0">
                <a:solidFill>
                  <a:srgbClr val="C00000"/>
                </a:solidFill>
              </a:rPr>
              <a:t>Pickett’s Charge occurred (15,000 </a:t>
            </a:r>
          </a:p>
          <a:p>
            <a:pPr algn="ctr"/>
            <a:r>
              <a:rPr lang="en-US" dirty="0" smtClean="0">
                <a:solidFill>
                  <a:srgbClr val="C00000"/>
                </a:solidFill>
              </a:rPr>
              <a:t>confederate running up a hill at</a:t>
            </a:r>
          </a:p>
          <a:p>
            <a:pPr algn="ctr"/>
            <a:r>
              <a:rPr lang="en-US" dirty="0" smtClean="0">
                <a:solidFill>
                  <a:srgbClr val="C00000"/>
                </a:solidFill>
              </a:rPr>
              <a:t>The Union forces).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1026" name="Picture 2" descr="http://www.americanrhetoric.com/images/lincolngettysburgsma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1999" y="1752600"/>
            <a:ext cx="3962401" cy="2286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81000" y="4038600"/>
            <a:ext cx="7921528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Gettysburg Address  - “</a:t>
            </a:r>
            <a:r>
              <a:rPr lang="en-US" sz="1600" b="1" dirty="0" smtClean="0">
                <a:solidFill>
                  <a:schemeClr val="accent6">
                    <a:lumMod val="50000"/>
                  </a:schemeClr>
                </a:solidFill>
              </a:rPr>
              <a:t>Four score and seven years ago our fathers brought forth </a:t>
            </a:r>
          </a:p>
          <a:p>
            <a:pPr algn="ctr"/>
            <a:r>
              <a:rPr lang="en-US" sz="1600" b="1" dirty="0" smtClean="0">
                <a:solidFill>
                  <a:schemeClr val="accent6">
                    <a:lumMod val="50000"/>
                  </a:schemeClr>
                </a:solidFill>
              </a:rPr>
              <a:t>on this continent, a new nation, conceived in Liberty, </a:t>
            </a:r>
          </a:p>
          <a:p>
            <a:pPr algn="ctr"/>
            <a:r>
              <a:rPr lang="en-US" sz="1600" b="1" dirty="0" smtClean="0">
                <a:solidFill>
                  <a:schemeClr val="accent6">
                    <a:lumMod val="50000"/>
                  </a:schemeClr>
                </a:solidFill>
              </a:rPr>
              <a:t>and dedicated to the proposition that all men are created equal. </a:t>
            </a:r>
          </a:p>
          <a:p>
            <a:pPr algn="ctr"/>
            <a:r>
              <a:rPr lang="en-US" sz="1600" b="1" dirty="0" smtClean="0">
                <a:solidFill>
                  <a:schemeClr val="accent6">
                    <a:lumMod val="50000"/>
                  </a:schemeClr>
                </a:solidFill>
              </a:rPr>
              <a:t>Now we are engaged in a great civil war, testing whether that nation, </a:t>
            </a:r>
          </a:p>
          <a:p>
            <a:pPr algn="ctr"/>
            <a:r>
              <a:rPr lang="en-US" sz="1600" b="1" dirty="0" smtClean="0">
                <a:solidFill>
                  <a:schemeClr val="accent6">
                    <a:lumMod val="50000"/>
                  </a:schemeClr>
                </a:solidFill>
              </a:rPr>
              <a:t>or any nation so conceived and so dedicated, can long endure. we here highly</a:t>
            </a:r>
          </a:p>
          <a:p>
            <a:pPr algn="ctr"/>
            <a:r>
              <a:rPr lang="en-US" sz="1600" b="1" dirty="0" smtClean="0">
                <a:solidFill>
                  <a:schemeClr val="accent6">
                    <a:lumMod val="50000"/>
                  </a:schemeClr>
                </a:solidFill>
              </a:rPr>
              <a:t> resolve that these dead shall </a:t>
            </a:r>
          </a:p>
          <a:p>
            <a:pPr algn="ctr"/>
            <a:r>
              <a:rPr lang="en-US" sz="1600" b="1" dirty="0" smtClean="0">
                <a:solidFill>
                  <a:schemeClr val="accent6">
                    <a:lumMod val="50000"/>
                  </a:schemeClr>
                </a:solidFill>
              </a:rPr>
              <a:t>not have died in vain -- that this nation, under God,</a:t>
            </a:r>
          </a:p>
          <a:p>
            <a:pPr algn="ctr"/>
            <a:r>
              <a:rPr lang="en-US" sz="1600" b="1" dirty="0" smtClean="0">
                <a:solidFill>
                  <a:schemeClr val="accent6">
                    <a:lumMod val="50000"/>
                  </a:schemeClr>
                </a:solidFill>
              </a:rPr>
              <a:t> shall have a new birth of freedom -- and that government of the people, </a:t>
            </a:r>
          </a:p>
          <a:p>
            <a:pPr algn="ctr"/>
            <a:r>
              <a:rPr lang="en-US" sz="1600" b="1" dirty="0" smtClean="0">
                <a:solidFill>
                  <a:schemeClr val="accent6">
                    <a:lumMod val="50000"/>
                  </a:schemeClr>
                </a:solidFill>
              </a:rPr>
              <a:t>by the people, for the people, shall not perish from the earth” – Lincoln Nov. 1863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381000"/>
            <a:ext cx="46365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Union design to end the conflict -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87672" y="685800"/>
            <a:ext cx="5556328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Lincoln hires Ulysses S. Grant to be the leader of the </a:t>
            </a:r>
          </a:p>
          <a:p>
            <a:pPr algn="ctr"/>
            <a:r>
              <a:rPr lang="en-US" dirty="0" smtClean="0">
                <a:solidFill>
                  <a:srgbClr val="C00000"/>
                </a:solidFill>
              </a:rPr>
              <a:t>Union Army, because Grant believed in</a:t>
            </a:r>
          </a:p>
          <a:p>
            <a:pPr algn="ctr"/>
            <a:r>
              <a:rPr lang="en-US" dirty="0" smtClean="0">
                <a:solidFill>
                  <a:srgbClr val="C00000"/>
                </a:solidFill>
              </a:rPr>
              <a:t> “Unconditional Surrender.”  Grant decides to move to </a:t>
            </a:r>
          </a:p>
          <a:p>
            <a:pPr algn="ctr"/>
            <a:r>
              <a:rPr lang="en-US" dirty="0" smtClean="0">
                <a:solidFill>
                  <a:srgbClr val="C00000"/>
                </a:solidFill>
              </a:rPr>
              <a:t>Another tactic sure to win… attack the civilian</a:t>
            </a:r>
          </a:p>
          <a:p>
            <a:pPr algn="ctr"/>
            <a:r>
              <a:rPr lang="en-US" dirty="0" smtClean="0">
                <a:solidFill>
                  <a:srgbClr val="C00000"/>
                </a:solidFill>
              </a:rPr>
              <a:t> morale not the enemy soldiers</a:t>
            </a:r>
          </a:p>
          <a:p>
            <a:pPr algn="ctr"/>
            <a:r>
              <a:rPr lang="en-US" dirty="0" smtClean="0">
                <a:solidFill>
                  <a:srgbClr val="C00000"/>
                </a:solidFill>
              </a:rPr>
              <a:t>By total war (burn the food and equipment</a:t>
            </a:r>
          </a:p>
          <a:p>
            <a:pPr algn="ctr"/>
            <a:r>
              <a:rPr lang="en-US" dirty="0" smtClean="0">
                <a:solidFill>
                  <a:srgbClr val="C00000"/>
                </a:solidFill>
              </a:rPr>
              <a:t> and loot = no supplies for citizens,</a:t>
            </a:r>
          </a:p>
          <a:p>
            <a:pPr algn="ctr"/>
            <a:r>
              <a:rPr lang="en-US" dirty="0" smtClean="0">
                <a:solidFill>
                  <a:srgbClr val="C00000"/>
                </a:solidFill>
              </a:rPr>
              <a:t>Not supplies for the soldiers and citizens </a:t>
            </a:r>
          </a:p>
          <a:p>
            <a:pPr algn="ctr"/>
            <a:r>
              <a:rPr lang="en-US" dirty="0" smtClean="0">
                <a:solidFill>
                  <a:srgbClr val="C00000"/>
                </a:solidFill>
              </a:rPr>
              <a:t>upset at soldiers for the war failures.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4600" y="3352800"/>
            <a:ext cx="50656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BB05A1"/>
                </a:solidFill>
              </a:rPr>
              <a:t>Most famous was Sherman’s “March to the Sea” – </a:t>
            </a:r>
          </a:p>
          <a:p>
            <a:pPr algn="ctr"/>
            <a:r>
              <a:rPr lang="en-US" dirty="0" smtClean="0">
                <a:solidFill>
                  <a:srgbClr val="BB05A1"/>
                </a:solidFill>
              </a:rPr>
              <a:t>Burns Atlanta Then marches to the GA. Atlantic </a:t>
            </a:r>
          </a:p>
          <a:p>
            <a:pPr algn="ctr"/>
            <a:r>
              <a:rPr lang="en-US" dirty="0" smtClean="0">
                <a:solidFill>
                  <a:srgbClr val="BB05A1"/>
                </a:solidFill>
              </a:rPr>
              <a:t>coast destroying everything</a:t>
            </a:r>
          </a:p>
          <a:p>
            <a:pPr algn="ctr"/>
            <a:r>
              <a:rPr lang="en-US" dirty="0" smtClean="0">
                <a:solidFill>
                  <a:srgbClr val="BB05A1"/>
                </a:solidFill>
              </a:rPr>
              <a:t>In his path. </a:t>
            </a:r>
            <a:endParaRPr lang="en-US" dirty="0">
              <a:solidFill>
                <a:srgbClr val="BB05A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0" y="4724400"/>
            <a:ext cx="50499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Lincoln is re-elected – tactic even before the war, </a:t>
            </a:r>
          </a:p>
          <a:p>
            <a:pPr algn="ctr"/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but now a Victory in the White House would </a:t>
            </a:r>
          </a:p>
          <a:p>
            <a:pPr algn="ctr"/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mean a victory in the Union.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91200" y="5867400"/>
            <a:ext cx="28855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</a:rPr>
              <a:t>SOOOOOOO……</a:t>
            </a:r>
            <a:endParaRPr lang="en-US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3556" name="Picture 4" descr="http://ngeorgia.com/images/march_to_the_sea_ma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590800"/>
            <a:ext cx="2114969" cy="2309546"/>
          </a:xfrm>
          <a:prstGeom prst="rect">
            <a:avLst/>
          </a:prstGeom>
          <a:noFill/>
        </p:spPr>
      </p:pic>
      <p:pic>
        <p:nvPicPr>
          <p:cNvPr id="23554" name="Picture 2" descr="General William Tecumseh Sherman 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52600" y="4495800"/>
            <a:ext cx="2009775" cy="2143125"/>
          </a:xfrm>
          <a:prstGeom prst="rect">
            <a:avLst/>
          </a:prstGeom>
          <a:noFill/>
        </p:spPr>
      </p:pic>
      <p:pic>
        <p:nvPicPr>
          <p:cNvPr id="23558" name="Picture 6" descr="http://upload.wikimedia.org/wikipedia/commons/d/d7/Ulysses_Grant_1870-188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6800" y="762000"/>
            <a:ext cx="1752600" cy="233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rot="21223860">
            <a:off x="2833132" y="725970"/>
            <a:ext cx="21516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Lincoln Wins Again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rot="165986">
            <a:off x="622940" y="1388539"/>
            <a:ext cx="38751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BB05A1"/>
                </a:solidFill>
              </a:rPr>
              <a:t>Grant takes Petersburg &amp; Richmond, </a:t>
            </a:r>
          </a:p>
          <a:p>
            <a:pPr algn="ctr"/>
            <a:r>
              <a:rPr lang="en-US" dirty="0" smtClean="0">
                <a:solidFill>
                  <a:srgbClr val="BB05A1"/>
                </a:solidFill>
              </a:rPr>
              <a:t>Va. on same day</a:t>
            </a:r>
            <a:endParaRPr lang="en-US" dirty="0">
              <a:solidFill>
                <a:srgbClr val="BB05A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21095741">
            <a:off x="946939" y="2406311"/>
            <a:ext cx="27365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Lee retreats to village of </a:t>
            </a:r>
          </a:p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Appomattox Court House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242219">
            <a:off x="3588053" y="3227649"/>
            <a:ext cx="5116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66FF66"/>
                </a:solidFill>
              </a:rPr>
              <a:t>April 9</a:t>
            </a:r>
            <a:r>
              <a:rPr lang="en-US" baseline="30000" dirty="0" smtClean="0">
                <a:solidFill>
                  <a:srgbClr val="66FF66"/>
                </a:solidFill>
              </a:rPr>
              <a:t>th</a:t>
            </a:r>
            <a:r>
              <a:rPr lang="en-US" dirty="0" smtClean="0">
                <a:solidFill>
                  <a:srgbClr val="66FF66"/>
                </a:solidFill>
              </a:rPr>
              <a:t>, 1865 Lee Surrenders for the Confederacy.</a:t>
            </a:r>
            <a:endParaRPr lang="en-US" dirty="0">
              <a:solidFill>
                <a:srgbClr val="66FF66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21240291">
            <a:off x="4408628" y="4414625"/>
            <a:ext cx="435952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Terms : Confederate soldiers return rifles, </a:t>
            </a:r>
          </a:p>
          <a:p>
            <a:pPr algn="ctr"/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they could keep pistols they were allowed </a:t>
            </a:r>
          </a:p>
          <a:p>
            <a:pPr algn="ctr"/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to keep their horses (Grant knew they</a:t>
            </a:r>
          </a:p>
          <a:p>
            <a:pPr algn="ctr"/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would need them because harvest </a:t>
            </a:r>
          </a:p>
          <a:p>
            <a:pPr algn="ctr"/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was coming up). 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26" name="Picture 2" descr="http://www.scv-camp130.org/roccosurrend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581400"/>
            <a:ext cx="4114800" cy="3018196"/>
          </a:xfrm>
          <a:prstGeom prst="rect">
            <a:avLst/>
          </a:prstGeom>
          <a:noFill/>
        </p:spPr>
      </p:pic>
      <p:pic>
        <p:nvPicPr>
          <p:cNvPr id="1028" name="Picture 4" descr="http://www.xtimeline.com/__UserPic_Large/46736/evt09120419050024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84596" y="228600"/>
            <a:ext cx="3202229" cy="2895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67000" y="457200"/>
            <a:ext cx="33436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COST OF THE WAR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19600" y="1524000"/>
            <a:ext cx="43479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360,000 Union Soldiers and 250,000 </a:t>
            </a:r>
          </a:p>
          <a:p>
            <a:pPr algn="ctr"/>
            <a:r>
              <a:rPr lang="en-US" dirty="0" smtClean="0">
                <a:solidFill>
                  <a:srgbClr val="FFFF00"/>
                </a:solidFill>
              </a:rPr>
              <a:t>Confederate Soldiers – 610,000 Americans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29200" y="2514600"/>
            <a:ext cx="31635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$20,000,000,000 Dollars – </a:t>
            </a:r>
          </a:p>
          <a:p>
            <a:pPr algn="ctr"/>
            <a:r>
              <a:rPr lang="en-US" dirty="0" smtClean="0">
                <a:solidFill>
                  <a:srgbClr val="FFFF00"/>
                </a:solidFill>
              </a:rPr>
              <a:t>11 times the budget 1789 – 1861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43400" y="3581400"/>
            <a:ext cx="45670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Before the war – “these United States”</a:t>
            </a:r>
          </a:p>
          <a:p>
            <a:pPr algn="ctr"/>
            <a:r>
              <a:rPr lang="en-US" dirty="0" smtClean="0">
                <a:solidFill>
                  <a:srgbClr val="FFFF00"/>
                </a:solidFill>
              </a:rPr>
              <a:t>	After the war – “The United States”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05400" y="4724400"/>
            <a:ext cx="3099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Nation of common principles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724400" y="5486400"/>
            <a:ext cx="3825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Ends Slavery forever in United States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25602" name="Picture 2" descr="http://upload.wikimedia.org/wikipedia/commons/6/6d/United_States_1865-186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248530">
            <a:off x="433374" y="1188927"/>
            <a:ext cx="4025900" cy="2725534"/>
          </a:xfrm>
          <a:prstGeom prst="rect">
            <a:avLst/>
          </a:prstGeom>
          <a:noFill/>
        </p:spPr>
      </p:pic>
      <p:pic>
        <p:nvPicPr>
          <p:cNvPr id="25604" name="Picture 4" descr="http://www.loc.gov/exhibits/treasures/images/at0002.12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53117">
            <a:off x="549038" y="3737856"/>
            <a:ext cx="4051300" cy="2424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609600"/>
            <a:ext cx="5152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>
                <a:solidFill>
                  <a:srgbClr val="C00000"/>
                </a:solidFill>
              </a:rPr>
              <a:t>At the beginning of the Civil War - </a:t>
            </a:r>
            <a:endParaRPr lang="en-US" sz="2400" b="1" u="sng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9200" y="1371600"/>
            <a:ext cx="73805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There were 8 slave states that were still part of the Union:</a:t>
            </a:r>
          </a:p>
          <a:p>
            <a:r>
              <a:rPr lang="en-US" dirty="0">
                <a:solidFill>
                  <a:srgbClr val="FFC000"/>
                </a:solidFill>
              </a:rPr>
              <a:t>	</a:t>
            </a:r>
            <a:r>
              <a:rPr lang="en-US" dirty="0" smtClean="0">
                <a:solidFill>
                  <a:srgbClr val="FFC000"/>
                </a:solidFill>
              </a:rPr>
              <a:t>Shotgun States – Virginia, North Carolina, Tennessee, Arkansas</a:t>
            </a:r>
          </a:p>
          <a:p>
            <a:r>
              <a:rPr lang="en-US" dirty="0">
                <a:solidFill>
                  <a:srgbClr val="FFC000"/>
                </a:solidFill>
              </a:rPr>
              <a:t>	</a:t>
            </a:r>
            <a:r>
              <a:rPr lang="en-US" dirty="0" smtClean="0">
                <a:solidFill>
                  <a:srgbClr val="FFC000"/>
                </a:solidFill>
              </a:rPr>
              <a:t>Border States – Kentucky, Missouri, Maryland and Delaware 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5800" y="2590800"/>
            <a:ext cx="7484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These 8 states had more than ½ the South’s population and food supplies.</a:t>
            </a:r>
          </a:p>
          <a:p>
            <a:r>
              <a:rPr lang="en-US" dirty="0">
                <a:solidFill>
                  <a:schemeClr val="bg1">
                    <a:lumMod val="95000"/>
                    <a:lumOff val="5000"/>
                  </a:schemeClr>
                </a:solidFill>
              </a:rPr>
              <a:t>	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As well these 8 held a majority of there manufacturing factories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676400" y="3581400"/>
            <a:ext cx="70055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Shotgun states rapidly left for the Confederation, while Border states </a:t>
            </a:r>
          </a:p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	wavered and soon joined the Union.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000" y="4648200"/>
            <a:ext cx="64601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When pro-Confederate supporters attacked Union troops</a:t>
            </a:r>
          </a:p>
          <a:p>
            <a:r>
              <a:rPr lang="en-US" dirty="0">
                <a:solidFill>
                  <a:srgbClr val="FFFF00"/>
                </a:solidFill>
              </a:rPr>
              <a:t>i</a:t>
            </a:r>
            <a:r>
              <a:rPr lang="en-US" dirty="0" smtClean="0">
                <a:solidFill>
                  <a:srgbClr val="FFFF00"/>
                </a:solidFill>
              </a:rPr>
              <a:t>n Baltimore , Lincoln issued martial law and arrested supports </a:t>
            </a:r>
          </a:p>
          <a:p>
            <a:r>
              <a:rPr lang="en-US" dirty="0">
                <a:solidFill>
                  <a:srgbClr val="FFFF00"/>
                </a:solidFill>
              </a:rPr>
              <a:t>o</a:t>
            </a:r>
            <a:r>
              <a:rPr lang="en-US" dirty="0" smtClean="0">
                <a:solidFill>
                  <a:srgbClr val="FFFF00"/>
                </a:solidFill>
              </a:rPr>
              <a:t>f the South.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600" y="228600"/>
          <a:ext cx="8610600" cy="640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05300"/>
                <a:gridCol w="4305300"/>
              </a:tblGrid>
              <a:tr h="557357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C00000"/>
                          </a:solidFill>
                        </a:rPr>
                        <a:t>South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North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5843443"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n-US" dirty="0" smtClean="0"/>
                        <a:t> Fighting for their “Independence”</a:t>
                      </a:r>
                    </a:p>
                    <a:p>
                      <a:pPr>
                        <a:buFontTx/>
                        <a:buChar char="-"/>
                      </a:pPr>
                      <a:endParaRPr lang="en-US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en-US" dirty="0" smtClean="0"/>
                        <a:t> Advantages:</a:t>
                      </a:r>
                      <a:r>
                        <a:rPr lang="en-US" baseline="0" dirty="0" smtClean="0"/>
                        <a:t>    Fighting in South =    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en-US" baseline="0" dirty="0" smtClean="0"/>
                        <a:t>                                   familiar battlefields</a:t>
                      </a:r>
                    </a:p>
                    <a:p>
                      <a:pPr>
                        <a:buFontTx/>
                        <a:buNone/>
                      </a:pPr>
                      <a:endParaRPr lang="en-US" baseline="0" dirty="0" smtClean="0"/>
                    </a:p>
                    <a:p>
                      <a:pPr>
                        <a:buFontTx/>
                        <a:buNone/>
                      </a:pPr>
                      <a:r>
                        <a:rPr lang="en-US" baseline="0" dirty="0" smtClean="0"/>
                        <a:t>-</a:t>
                      </a:r>
                      <a:r>
                        <a:rPr lang="en-US" dirty="0" smtClean="0"/>
                        <a:t> Disadvantage</a:t>
                      </a:r>
                      <a:r>
                        <a:rPr lang="en-US" baseline="0" dirty="0" smtClean="0"/>
                        <a:t> : Economically WEAK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en-US" baseline="0" dirty="0" smtClean="0"/>
                        <a:t>                             Not well armed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en-US" baseline="0" dirty="0" smtClean="0"/>
                        <a:t>                             No good transport (RR)</a:t>
                      </a:r>
                      <a:r>
                        <a:rPr lang="en-US" dirty="0" smtClean="0"/>
                        <a:t> 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en-US" dirty="0" smtClean="0"/>
                        <a:t>                             Politically</a:t>
                      </a:r>
                      <a:r>
                        <a:rPr lang="en-US" baseline="0" dirty="0" smtClean="0"/>
                        <a:t> WEAK 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en-US" baseline="0" dirty="0" smtClean="0"/>
                        <a:t>                             </a:t>
                      </a:r>
                      <a:r>
                        <a:rPr lang="en-US" dirty="0" smtClean="0"/>
                        <a:t>Small Population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       </a:t>
                      </a:r>
                    </a:p>
                    <a:p>
                      <a:pPr>
                        <a:buFontTx/>
                        <a:buChar char="-"/>
                      </a:pPr>
                      <a:endParaRPr lang="en-US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en-US" dirty="0" smtClean="0"/>
                        <a:t>Leadership – Pres. Jefferson Davis    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en-US" dirty="0" smtClean="0"/>
                        <a:t>                         Robert E. Lee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en-US" dirty="0" smtClean="0"/>
                        <a:t>-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en-US" dirty="0" smtClean="0"/>
                        <a:t> Plans – Fight defensively till the</a:t>
                      </a:r>
                      <a:r>
                        <a:rPr lang="en-US" baseline="0" dirty="0" smtClean="0"/>
                        <a:t> North  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en-US" baseline="0" dirty="0" smtClean="0"/>
                        <a:t>                     gets tired and unpopular  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en-US" baseline="0" dirty="0" smtClean="0"/>
                        <a:t>                     amongst Northerners, 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en-US" baseline="0" dirty="0" smtClean="0"/>
                        <a:t>                     depend on Europe for goods</a:t>
                      </a:r>
                      <a:r>
                        <a:rPr lang="en-US" dirty="0" smtClean="0"/>
                        <a:t>            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n-US" dirty="0" smtClean="0"/>
                        <a:t>Fighting to restore the Union</a:t>
                      </a:r>
                      <a:endParaRPr lang="en-US" baseline="0" dirty="0" smtClean="0"/>
                    </a:p>
                    <a:p>
                      <a:pPr>
                        <a:buFontTx/>
                        <a:buChar char="-"/>
                      </a:pPr>
                      <a:endParaRPr lang="en-US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en-US" baseline="0" dirty="0" smtClean="0"/>
                        <a:t> Advantages : Industrious 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en-US" dirty="0" smtClean="0"/>
                        <a:t>                          Large</a:t>
                      </a:r>
                      <a:r>
                        <a:rPr lang="en-US" baseline="0" dirty="0" smtClean="0"/>
                        <a:t> Pop. = Volunteers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en-US" baseline="0" dirty="0" smtClean="0"/>
                        <a:t>                          Transportation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en-US" dirty="0" smtClean="0"/>
                        <a:t>                          Communication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en-US" dirty="0" smtClean="0"/>
                        <a:t>                          Naval</a:t>
                      </a:r>
                      <a:r>
                        <a:rPr lang="en-US" baseline="0" dirty="0" smtClean="0"/>
                        <a:t> Advantage</a:t>
                      </a:r>
                    </a:p>
                    <a:p>
                      <a:pPr>
                        <a:buFontTx/>
                        <a:buChar char="-"/>
                      </a:pPr>
                      <a:endParaRPr lang="en-US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en-US" baseline="0" dirty="0" smtClean="0"/>
                        <a:t>Disadvantage : Vast area to conquer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en-US" baseline="0" dirty="0" smtClean="0"/>
                        <a:t>                            Unknown battlefield</a:t>
                      </a:r>
                    </a:p>
                    <a:p>
                      <a:pPr>
                        <a:buFontTx/>
                        <a:buChar char="-"/>
                      </a:pPr>
                      <a:endParaRPr lang="en-US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en-US" dirty="0" smtClean="0"/>
                        <a:t>Leadership</a:t>
                      </a:r>
                      <a:r>
                        <a:rPr lang="en-US" baseline="0" dirty="0" smtClean="0"/>
                        <a:t> – Pres Abe Lincoln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en-US" baseline="0" dirty="0" smtClean="0"/>
                        <a:t>                         Hard time with Generals</a:t>
                      </a:r>
                    </a:p>
                    <a:p>
                      <a:pPr>
                        <a:buFontTx/>
                        <a:buChar char="-"/>
                      </a:pPr>
                      <a:endParaRPr lang="en-US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en-US" baseline="0" dirty="0" smtClean="0"/>
                        <a:t>Plans – Naval blockade, conquer  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en-US" baseline="0" dirty="0" smtClean="0"/>
                        <a:t>               Richmond (Capitol), seize  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en-US" baseline="0" dirty="0" smtClean="0"/>
                        <a:t>               Mississippi River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533400"/>
            <a:ext cx="18121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Struggles –</a:t>
            </a: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90600" y="1066800"/>
            <a:ext cx="7873566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</a:rPr>
              <a:t>Battle of Bull Run </a:t>
            </a:r>
            <a:r>
              <a:rPr lang="en-US" dirty="0" smtClean="0">
                <a:solidFill>
                  <a:srgbClr val="FFC000"/>
                </a:solidFill>
              </a:rPr>
              <a:t>– July 1861 Union troops march to Richmond, Va. 100</a:t>
            </a:r>
          </a:p>
          <a:p>
            <a:r>
              <a:rPr lang="en-US" dirty="0">
                <a:solidFill>
                  <a:srgbClr val="FFC000"/>
                </a:solidFill>
              </a:rPr>
              <a:t>	</a:t>
            </a:r>
            <a:r>
              <a:rPr lang="en-US" dirty="0" smtClean="0">
                <a:solidFill>
                  <a:srgbClr val="FFC000"/>
                </a:solidFill>
              </a:rPr>
              <a:t>miles away, but clash at a Virginia stream called “Bull Run.”  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	The union was winning, but in the end, would flee from the </a:t>
            </a:r>
          </a:p>
          <a:p>
            <a:r>
              <a:rPr lang="en-US" dirty="0">
                <a:solidFill>
                  <a:srgbClr val="FFC000"/>
                </a:solidFill>
              </a:rPr>
              <a:t>	</a:t>
            </a:r>
            <a:r>
              <a:rPr lang="en-US" dirty="0" smtClean="0">
                <a:solidFill>
                  <a:srgbClr val="FFC000"/>
                </a:solidFill>
              </a:rPr>
              <a:t>Confederate troops. Both sides needed to train their troops. </a:t>
            </a:r>
          </a:p>
          <a:p>
            <a:r>
              <a:rPr lang="en-US" dirty="0"/>
              <a:t>	</a:t>
            </a:r>
            <a:r>
              <a:rPr lang="en-US" dirty="0" smtClean="0">
                <a:solidFill>
                  <a:srgbClr val="C00000"/>
                </a:solidFill>
              </a:rPr>
              <a:t>- Lincoln higher McClellan to train his troops, they are trained</a:t>
            </a:r>
          </a:p>
          <a:p>
            <a:r>
              <a:rPr lang="en-US" dirty="0">
                <a:solidFill>
                  <a:srgbClr val="C00000"/>
                </a:solidFill>
              </a:rPr>
              <a:t>	</a:t>
            </a:r>
            <a:r>
              <a:rPr lang="en-US" dirty="0" smtClean="0">
                <a:solidFill>
                  <a:srgbClr val="C00000"/>
                </a:solidFill>
              </a:rPr>
              <a:t>	but not used immediately. When they went into action</a:t>
            </a:r>
          </a:p>
          <a:p>
            <a:r>
              <a:rPr lang="en-US" dirty="0">
                <a:solidFill>
                  <a:srgbClr val="C00000"/>
                </a:solidFill>
              </a:rPr>
              <a:t>	</a:t>
            </a:r>
            <a:r>
              <a:rPr lang="en-US" dirty="0" smtClean="0">
                <a:solidFill>
                  <a:srgbClr val="C00000"/>
                </a:solidFill>
              </a:rPr>
              <a:t>	they were almost to Richmond when General Lee </a:t>
            </a:r>
          </a:p>
          <a:p>
            <a:r>
              <a:rPr lang="en-US" dirty="0">
                <a:solidFill>
                  <a:srgbClr val="C00000"/>
                </a:solidFill>
              </a:rPr>
              <a:t>	</a:t>
            </a:r>
            <a:r>
              <a:rPr lang="en-US" dirty="0" smtClean="0">
                <a:solidFill>
                  <a:srgbClr val="C00000"/>
                </a:solidFill>
              </a:rPr>
              <a:t>	counter-attacked and in a desperate move to save the</a:t>
            </a:r>
          </a:p>
          <a:p>
            <a:r>
              <a:rPr lang="en-US" dirty="0">
                <a:solidFill>
                  <a:srgbClr val="C00000"/>
                </a:solidFill>
              </a:rPr>
              <a:t>	</a:t>
            </a:r>
            <a:r>
              <a:rPr lang="en-US" dirty="0" smtClean="0">
                <a:solidFill>
                  <a:srgbClr val="C00000"/>
                </a:solidFill>
              </a:rPr>
              <a:t>	Confederacy early, sent “stonewall” Jackson against D.C.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Naval – North blockades the South and cut off 90% of trade. The Confederacy</a:t>
            </a:r>
          </a:p>
          <a:p>
            <a:r>
              <a:rPr lang="en-US" dirty="0">
                <a:solidFill>
                  <a:srgbClr val="0070C0"/>
                </a:solidFill>
              </a:rPr>
              <a:t>	</a:t>
            </a:r>
            <a:r>
              <a:rPr lang="en-US" dirty="0" smtClean="0">
                <a:solidFill>
                  <a:srgbClr val="0070C0"/>
                </a:solidFill>
              </a:rPr>
              <a:t>build “ironclad” ships; captured Union Merrimack, covered it in</a:t>
            </a:r>
          </a:p>
          <a:p>
            <a:r>
              <a:rPr lang="en-US" dirty="0">
                <a:solidFill>
                  <a:srgbClr val="0070C0"/>
                </a:solidFill>
              </a:rPr>
              <a:t>	</a:t>
            </a:r>
            <a:r>
              <a:rPr lang="en-US" dirty="0" smtClean="0">
                <a:solidFill>
                  <a:srgbClr val="0070C0"/>
                </a:solidFill>
              </a:rPr>
              <a:t>iron plates and renamed it the Virginia = cannonballs bounced off</a:t>
            </a:r>
          </a:p>
          <a:p>
            <a:r>
              <a:rPr lang="en-US" dirty="0">
                <a:solidFill>
                  <a:srgbClr val="0070C0"/>
                </a:solidFill>
              </a:rPr>
              <a:t>	</a:t>
            </a:r>
            <a:r>
              <a:rPr lang="en-US" dirty="0" smtClean="0">
                <a:solidFill>
                  <a:srgbClr val="0070C0"/>
                </a:solidFill>
              </a:rPr>
              <a:t>it. Union builds the Monitor, who squares off against the Virginia, </a:t>
            </a:r>
          </a:p>
          <a:p>
            <a:r>
              <a:rPr lang="en-US" dirty="0">
                <a:solidFill>
                  <a:srgbClr val="0070C0"/>
                </a:solidFill>
              </a:rPr>
              <a:t>	</a:t>
            </a:r>
            <a:r>
              <a:rPr lang="en-US" dirty="0" smtClean="0">
                <a:solidFill>
                  <a:srgbClr val="0070C0"/>
                </a:solidFill>
              </a:rPr>
              <a:t>but no one wins. </a:t>
            </a:r>
          </a:p>
          <a:p>
            <a:r>
              <a:rPr lang="en-US" dirty="0" smtClean="0">
                <a:solidFill>
                  <a:srgbClr val="BB05A1"/>
                </a:solidFill>
              </a:rPr>
              <a:t>Antietam – Lee wanted a win in Northern territory, but his careless general </a:t>
            </a:r>
          </a:p>
          <a:p>
            <a:r>
              <a:rPr lang="en-US" dirty="0">
                <a:solidFill>
                  <a:srgbClr val="BB05A1"/>
                </a:solidFill>
              </a:rPr>
              <a:t>	</a:t>
            </a:r>
            <a:r>
              <a:rPr lang="en-US" dirty="0" smtClean="0">
                <a:solidFill>
                  <a:srgbClr val="BB05A1"/>
                </a:solidFill>
              </a:rPr>
              <a:t>left the plans behind, McClellan and Lee square off and in 2 days</a:t>
            </a:r>
          </a:p>
          <a:p>
            <a:r>
              <a:rPr lang="en-US" dirty="0">
                <a:solidFill>
                  <a:srgbClr val="BB05A1"/>
                </a:solidFill>
              </a:rPr>
              <a:t>	</a:t>
            </a:r>
            <a:r>
              <a:rPr lang="en-US" dirty="0" smtClean="0">
                <a:solidFill>
                  <a:srgbClr val="BB05A1"/>
                </a:solidFill>
              </a:rPr>
              <a:t>23,000 people have died. Even though McClellan didn’t lose, he gets</a:t>
            </a:r>
          </a:p>
          <a:p>
            <a:r>
              <a:rPr lang="en-US" dirty="0">
                <a:solidFill>
                  <a:srgbClr val="BB05A1"/>
                </a:solidFill>
              </a:rPr>
              <a:t>	</a:t>
            </a:r>
            <a:r>
              <a:rPr lang="en-US" dirty="0" smtClean="0">
                <a:solidFill>
                  <a:srgbClr val="BB05A1"/>
                </a:solidFill>
              </a:rPr>
              <a:t>fired.</a:t>
            </a:r>
            <a:endParaRPr lang="en-US" dirty="0">
              <a:solidFill>
                <a:srgbClr val="BB05A1"/>
              </a:solidFill>
            </a:endParaRPr>
          </a:p>
          <a:p>
            <a:endParaRPr lang="en-US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838200"/>
            <a:ext cx="1976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92D050"/>
                </a:solidFill>
              </a:rPr>
              <a:t>Confederate Wins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0" y="1219200"/>
            <a:ext cx="665990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92D050"/>
                </a:solidFill>
              </a:rPr>
              <a:t>Fredericksburg – one of the Unions worst defeats, Confederates</a:t>
            </a:r>
          </a:p>
          <a:p>
            <a:r>
              <a:rPr lang="en-US" dirty="0">
                <a:solidFill>
                  <a:srgbClr val="92D050"/>
                </a:solidFill>
              </a:rPr>
              <a:t>	</a:t>
            </a:r>
            <a:r>
              <a:rPr lang="en-US" dirty="0" smtClean="0">
                <a:solidFill>
                  <a:srgbClr val="92D050"/>
                </a:solidFill>
              </a:rPr>
              <a:t>mowed down Union troops as they tried to climb their</a:t>
            </a:r>
          </a:p>
          <a:p>
            <a:r>
              <a:rPr lang="en-US" dirty="0">
                <a:solidFill>
                  <a:srgbClr val="92D050"/>
                </a:solidFill>
              </a:rPr>
              <a:t>	</a:t>
            </a:r>
            <a:r>
              <a:rPr lang="en-US" dirty="0" smtClean="0">
                <a:solidFill>
                  <a:srgbClr val="92D050"/>
                </a:solidFill>
              </a:rPr>
              <a:t>hill. </a:t>
            </a:r>
          </a:p>
          <a:p>
            <a:r>
              <a:rPr lang="en-US" dirty="0" smtClean="0">
                <a:solidFill>
                  <a:srgbClr val="92D050"/>
                </a:solidFill>
              </a:rPr>
              <a:t>Chancellorsville – battle fought in the woods. South won but lost</a:t>
            </a:r>
          </a:p>
          <a:p>
            <a:r>
              <a:rPr lang="en-US" dirty="0">
                <a:solidFill>
                  <a:srgbClr val="92D050"/>
                </a:solidFill>
              </a:rPr>
              <a:t>	</a:t>
            </a:r>
            <a:r>
              <a:rPr lang="en-US" dirty="0" smtClean="0">
                <a:solidFill>
                  <a:srgbClr val="92D050"/>
                </a:solidFill>
              </a:rPr>
              <a:t>“Stonewall” Jackson because a nervous Confederate shot</a:t>
            </a:r>
          </a:p>
          <a:p>
            <a:r>
              <a:rPr lang="en-US" dirty="0">
                <a:solidFill>
                  <a:srgbClr val="92D050"/>
                </a:solidFill>
              </a:rPr>
              <a:t>	</a:t>
            </a:r>
            <a:r>
              <a:rPr lang="en-US" dirty="0" smtClean="0">
                <a:solidFill>
                  <a:srgbClr val="92D050"/>
                </a:solidFill>
              </a:rPr>
              <a:t>him accidentally. 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0" y="3352800"/>
            <a:ext cx="1391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Union Wins</a:t>
            </a:r>
            <a:endParaRPr lang="en-US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00200" y="3733800"/>
            <a:ext cx="719915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Ulysses S. Grant assumes control and quickly takes 2 Tennessee forts</a:t>
            </a:r>
          </a:p>
          <a:p>
            <a:r>
              <a:rPr lang="en-US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	that are important to controlling the Mississippi River. </a:t>
            </a:r>
          </a:p>
          <a:p>
            <a:r>
              <a:rPr lang="en-US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Shiloh – Grant refused to leave the village though facing strong </a:t>
            </a:r>
          </a:p>
          <a:p>
            <a:r>
              <a:rPr lang="en-US" dirty="0">
                <a:solidFill>
                  <a:schemeClr val="bg1">
                    <a:lumMod val="85000"/>
                    <a:lumOff val="15000"/>
                  </a:schemeClr>
                </a:solidFill>
              </a:rPr>
              <a:t>	</a:t>
            </a:r>
            <a:r>
              <a:rPr lang="en-US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Confederate opposition, with reinforcements Grant won what</a:t>
            </a:r>
          </a:p>
          <a:p>
            <a:r>
              <a:rPr lang="en-US" dirty="0">
                <a:solidFill>
                  <a:schemeClr val="bg1">
                    <a:lumMod val="85000"/>
                    <a:lumOff val="15000"/>
                  </a:schemeClr>
                </a:solidFill>
              </a:rPr>
              <a:t>	</a:t>
            </a:r>
            <a:r>
              <a:rPr lang="en-US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was to be one of the bloodiest encounters of the Civil War.</a:t>
            </a:r>
          </a:p>
          <a:p>
            <a:r>
              <a:rPr lang="en-US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Mississippi River – the Union navy takes New Orleans and Grant takes</a:t>
            </a:r>
          </a:p>
          <a:p>
            <a:r>
              <a:rPr lang="en-US" dirty="0">
                <a:solidFill>
                  <a:schemeClr val="bg1">
                    <a:lumMod val="85000"/>
                    <a:lumOff val="15000"/>
                  </a:schemeClr>
                </a:solidFill>
              </a:rPr>
              <a:t>	</a:t>
            </a:r>
            <a:r>
              <a:rPr lang="en-US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Memphis, Tn. thereby owning the beginning and end of the</a:t>
            </a:r>
          </a:p>
          <a:p>
            <a:r>
              <a:rPr lang="en-US" dirty="0">
                <a:solidFill>
                  <a:schemeClr val="bg1">
                    <a:lumMod val="85000"/>
                    <a:lumOff val="15000"/>
                  </a:schemeClr>
                </a:solidFill>
              </a:rPr>
              <a:t>	</a:t>
            </a:r>
            <a:r>
              <a:rPr lang="en-US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Mississippi they prevent Confederate usage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457200"/>
            <a:ext cx="28318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>
                <a:solidFill>
                  <a:srgbClr val="66FF66"/>
                </a:solidFill>
              </a:rPr>
              <a:t>Change of Heart –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61494" y="990600"/>
            <a:ext cx="798250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Civil War started as a means to restore the Union, not to end slavery: 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	“If I could save the Union without freeing any slaves,</a:t>
            </a:r>
          </a:p>
          <a:p>
            <a:r>
              <a:rPr lang="en-US" dirty="0">
                <a:solidFill>
                  <a:srgbClr val="FFC000"/>
                </a:solidFill>
              </a:rPr>
              <a:t>	</a:t>
            </a:r>
            <a:r>
              <a:rPr lang="en-US" dirty="0" smtClean="0">
                <a:solidFill>
                  <a:srgbClr val="FFC000"/>
                </a:solidFill>
              </a:rPr>
              <a:t>	I would do that.” – Lincoln 1862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	</a:t>
            </a:r>
            <a:r>
              <a:rPr lang="en-US" dirty="0" smtClean="0">
                <a:solidFill>
                  <a:srgbClr val="FFC000"/>
                </a:solidFill>
                <a:sym typeface="Wingdings" pitchFamily="2" charset="2"/>
              </a:rPr>
              <a:t> </a:t>
            </a:r>
            <a:r>
              <a:rPr lang="en-US" dirty="0" smtClean="0">
                <a:solidFill>
                  <a:srgbClr val="FFC000"/>
                </a:solidFill>
              </a:rPr>
              <a:t>Lincoln didn’t want to bring slavery into it because of the Border 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		States, if they changed their loyalty, the Confederates might 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		have the resources to win.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8600" y="2971800"/>
            <a:ext cx="6934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C3300"/>
                </a:solidFill>
              </a:rPr>
              <a:t>Mid-1862 – Lincoln declares slaves in the Confederate states were     </a:t>
            </a:r>
          </a:p>
          <a:p>
            <a:r>
              <a:rPr lang="en-US" dirty="0">
                <a:solidFill>
                  <a:srgbClr val="CC3300"/>
                </a:solidFill>
              </a:rPr>
              <a:t> </a:t>
            </a:r>
            <a:r>
              <a:rPr lang="en-US" dirty="0" smtClean="0">
                <a:solidFill>
                  <a:srgbClr val="CC3300"/>
                </a:solidFill>
              </a:rPr>
              <a:t>    free, however, they were not free in New Orleans or in the Border</a:t>
            </a:r>
          </a:p>
          <a:p>
            <a:r>
              <a:rPr lang="en-US" dirty="0" smtClean="0">
                <a:solidFill>
                  <a:srgbClr val="CC3300"/>
                </a:solidFill>
              </a:rPr>
              <a:t>     States. He didn’t want to upset the Border Slave-holders , instead   </a:t>
            </a:r>
          </a:p>
          <a:p>
            <a:r>
              <a:rPr lang="en-US" dirty="0">
                <a:solidFill>
                  <a:srgbClr val="CC3300"/>
                </a:solidFill>
              </a:rPr>
              <a:t> </a:t>
            </a:r>
            <a:r>
              <a:rPr lang="en-US" dirty="0" smtClean="0">
                <a:solidFill>
                  <a:srgbClr val="CC3300"/>
                </a:solidFill>
              </a:rPr>
              <a:t>    of forcing change he wanted to introduce emancipation slowly. </a:t>
            </a:r>
          </a:p>
          <a:p>
            <a:r>
              <a:rPr lang="en-US" dirty="0">
                <a:solidFill>
                  <a:srgbClr val="CC3300"/>
                </a:solidFill>
              </a:rPr>
              <a:t> </a:t>
            </a:r>
            <a:r>
              <a:rPr lang="en-US" dirty="0" smtClean="0">
                <a:solidFill>
                  <a:srgbClr val="CC3300"/>
                </a:solidFill>
              </a:rPr>
              <a:t>    Following the win and wave of joy after Antietam, Lincoln issues </a:t>
            </a:r>
          </a:p>
          <a:p>
            <a:r>
              <a:rPr lang="en-US" dirty="0">
                <a:solidFill>
                  <a:srgbClr val="CC3300"/>
                </a:solidFill>
              </a:rPr>
              <a:t> </a:t>
            </a:r>
            <a:r>
              <a:rPr lang="en-US" dirty="0" smtClean="0">
                <a:solidFill>
                  <a:srgbClr val="CC3300"/>
                </a:solidFill>
              </a:rPr>
              <a:t>    his Emancipation Proclamation on Jan. 1, 1863.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438400" y="4800600"/>
            <a:ext cx="61701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/>
              <a:buChar char="à"/>
            </a:pPr>
            <a:r>
              <a:rPr lang="en-US" dirty="0" smtClean="0">
                <a:solidFill>
                  <a:srgbClr val="C00000"/>
                </a:solidFill>
                <a:sym typeface="Wingdings" pitchFamily="2" charset="2"/>
              </a:rPr>
              <a:t>Reaction – the Freed slaves are under Confederate control 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  <a:sym typeface="Wingdings" pitchFamily="2" charset="2"/>
              </a:rPr>
              <a:t>so no one is free following the speech. Now the Union is</a:t>
            </a:r>
          </a:p>
          <a:p>
            <a:pPr lvl="1"/>
            <a:r>
              <a:rPr lang="en-US" dirty="0">
                <a:solidFill>
                  <a:srgbClr val="C00000"/>
                </a:solidFill>
                <a:sym typeface="Wingdings" pitchFamily="2" charset="2"/>
              </a:rPr>
              <a:t>f</a:t>
            </a:r>
            <a:r>
              <a:rPr lang="en-US" dirty="0" smtClean="0">
                <a:solidFill>
                  <a:srgbClr val="C00000"/>
                </a:solidFill>
                <a:sym typeface="Wingdings" pitchFamily="2" charset="2"/>
              </a:rPr>
              <a:t>ight to end slavery, as well as to re-unite the Union. 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200" y="1219200"/>
            <a:ext cx="774628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– 1862 Union removed law prohibiting Blacks from fighting in the war,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 	upon repeal thousands of freed and escaped slaves volunteered.</a:t>
            </a:r>
          </a:p>
          <a:p>
            <a:r>
              <a:rPr lang="en-US" dirty="0">
                <a:solidFill>
                  <a:srgbClr val="0070C0"/>
                </a:solidFill>
              </a:rPr>
              <a:t>	</a:t>
            </a:r>
            <a:r>
              <a:rPr lang="en-US" dirty="0" smtClean="0">
                <a:solidFill>
                  <a:srgbClr val="0070C0"/>
                </a:solidFill>
              </a:rPr>
              <a:t> At first, Blacks received half the pay and never saw battle </a:t>
            </a:r>
          </a:p>
          <a:p>
            <a:r>
              <a:rPr lang="en-US" dirty="0">
                <a:solidFill>
                  <a:srgbClr val="0070C0"/>
                </a:solidFill>
              </a:rPr>
              <a:t>	</a:t>
            </a:r>
            <a:r>
              <a:rPr lang="en-US" dirty="0" smtClean="0">
                <a:solidFill>
                  <a:srgbClr val="0070C0"/>
                </a:solidFill>
              </a:rPr>
              <a:t>(labored). By 1864, they were receiving equal pay and were fighting 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    	major battles, some 200,000 African Americans would fight </a:t>
            </a:r>
          </a:p>
          <a:p>
            <a:r>
              <a:rPr lang="en-US" dirty="0">
                <a:solidFill>
                  <a:srgbClr val="0070C0"/>
                </a:solidFill>
              </a:rPr>
              <a:t>	</a:t>
            </a:r>
            <a:r>
              <a:rPr lang="en-US" dirty="0" smtClean="0">
                <a:solidFill>
                  <a:srgbClr val="0070C0"/>
                </a:solidFill>
              </a:rPr>
              <a:t>during the war.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33600" y="685800"/>
            <a:ext cx="48508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>
                <a:solidFill>
                  <a:srgbClr val="FFFF00"/>
                </a:solidFill>
              </a:rPr>
              <a:t>African American Contributions</a:t>
            </a:r>
            <a:endParaRPr lang="en-US" sz="2400" b="1" u="sng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3124200"/>
            <a:ext cx="785016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54</a:t>
            </a:r>
            <a:r>
              <a:rPr lang="en-US" baseline="30000" dirty="0" smtClean="0">
                <a:solidFill>
                  <a:srgbClr val="C00000"/>
                </a:solidFill>
              </a:rPr>
              <a:t>TH</a:t>
            </a:r>
            <a:r>
              <a:rPr lang="en-US" dirty="0" smtClean="0">
                <a:solidFill>
                  <a:srgbClr val="C00000"/>
                </a:solidFill>
              </a:rPr>
              <a:t> Regiment – African American Regiment that Frederick Douglass helped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Recruit. This regiment was famous for their 1863 charge on Fort Wagner in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South Carolina; though half the regiment died and they were forced to retreat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The 54</a:t>
            </a:r>
            <a:r>
              <a:rPr lang="en-US" baseline="30000" dirty="0" smtClean="0">
                <a:solidFill>
                  <a:srgbClr val="C00000"/>
                </a:solidFill>
              </a:rPr>
              <a:t>th</a:t>
            </a:r>
            <a:r>
              <a:rPr lang="en-US" dirty="0" smtClean="0">
                <a:solidFill>
                  <a:srgbClr val="C00000"/>
                </a:solidFill>
              </a:rPr>
              <a:t> Regiment helped to gain African American soldiers respect.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19200" y="4495800"/>
            <a:ext cx="704430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Crossing the line – Slaves working in the South slowed down their</a:t>
            </a:r>
          </a:p>
          <a:p>
            <a:r>
              <a:rPr lang="en-US" dirty="0">
                <a:solidFill>
                  <a:srgbClr val="FFC000"/>
                </a:solidFill>
              </a:rPr>
              <a:t>	</a:t>
            </a:r>
            <a:r>
              <a:rPr lang="en-US" dirty="0" smtClean="0">
                <a:solidFill>
                  <a:srgbClr val="FFC000"/>
                </a:solidFill>
              </a:rPr>
              <a:t>work or refused to work at all in an attempt to cripple the</a:t>
            </a:r>
          </a:p>
          <a:p>
            <a:r>
              <a:rPr lang="en-US" dirty="0">
                <a:solidFill>
                  <a:srgbClr val="FFC000"/>
                </a:solidFill>
              </a:rPr>
              <a:t>	</a:t>
            </a:r>
            <a:r>
              <a:rPr lang="en-US" dirty="0" smtClean="0">
                <a:solidFill>
                  <a:srgbClr val="FFC000"/>
                </a:solidFill>
              </a:rPr>
              <a:t>South economically. When Union armies neared, slaves in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	the South would run and get behind the Union line, thereby</a:t>
            </a:r>
          </a:p>
          <a:p>
            <a:r>
              <a:rPr lang="en-US" dirty="0">
                <a:solidFill>
                  <a:srgbClr val="FFC000"/>
                </a:solidFill>
              </a:rPr>
              <a:t>	</a:t>
            </a:r>
            <a:r>
              <a:rPr lang="en-US" dirty="0" smtClean="0">
                <a:solidFill>
                  <a:srgbClr val="FFC000"/>
                </a:solidFill>
              </a:rPr>
              <a:t>freeing themselves. </a:t>
            </a:r>
            <a:endParaRPr lang="en-US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oldierstudies.org/images/civwar_young_soldi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255670">
            <a:off x="417681" y="463487"/>
            <a:ext cx="1767428" cy="2346325"/>
          </a:xfrm>
          <a:prstGeom prst="rect">
            <a:avLst/>
          </a:prstGeom>
          <a:noFill/>
        </p:spPr>
      </p:pic>
      <p:pic>
        <p:nvPicPr>
          <p:cNvPr id="1028" name="Picture 4" descr="http://www.recolored.com/examples/civilwa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67739">
            <a:off x="5134747" y="3504822"/>
            <a:ext cx="3564245" cy="292268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667000" y="609600"/>
            <a:ext cx="39879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Civil War Soldiers Hardships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 rot="21084837">
            <a:off x="2645227" y="1528629"/>
            <a:ext cx="62769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Most  under 21 , sleeping on the ground, </a:t>
            </a:r>
          </a:p>
          <a:p>
            <a:pPr algn="ctr"/>
            <a:r>
              <a:rPr lang="en-US" dirty="0" smtClean="0"/>
              <a:t>marching long hours</a:t>
            </a:r>
          </a:p>
          <a:p>
            <a:pPr algn="ctr"/>
            <a:r>
              <a:rPr lang="en-US" dirty="0" smtClean="0"/>
              <a:t>in horrible environmental conditions. </a:t>
            </a:r>
          </a:p>
          <a:p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 rot="413049">
            <a:off x="1628215" y="3300095"/>
            <a:ext cx="29738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New weapons = more death </a:t>
            </a: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21171507">
            <a:off x="480718" y="4531654"/>
            <a:ext cx="42947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Medical  conditions were horrendous and</a:t>
            </a:r>
          </a:p>
          <a:p>
            <a:pPr algn="ctr"/>
            <a:r>
              <a:rPr lang="en-US" dirty="0" smtClean="0"/>
              <a:t>Led to amputations and lots of death.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 rot="527532">
            <a:off x="3429000" y="5638800"/>
            <a:ext cx="706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Draft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228600"/>
            <a:ext cx="2304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Change in the Nation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204546">
            <a:off x="1765606" y="817757"/>
            <a:ext cx="70202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Riots erupt all across the nation and Lincoln decides to suspend </a:t>
            </a:r>
          </a:p>
          <a:p>
            <a:pPr algn="ctr"/>
            <a:r>
              <a:rPr lang="en-US" dirty="0" smtClean="0"/>
              <a:t>the right of Habeas Corpus (right to trial before being thrown in jail).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21437065">
            <a:off x="17588" y="1780506"/>
            <a:ext cx="76333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South is having control issues; the states believe in states rights so they are </a:t>
            </a:r>
          </a:p>
          <a:p>
            <a:pPr algn="ctr"/>
            <a:r>
              <a:rPr lang="en-US" dirty="0" smtClean="0"/>
              <a:t>Having a weak government (</a:t>
            </a:r>
            <a:r>
              <a:rPr lang="en-US" dirty="0" err="1" smtClean="0"/>
              <a:t>Ga</a:t>
            </a:r>
            <a:r>
              <a:rPr lang="en-US" dirty="0" smtClean="0"/>
              <a:t> threatens to secede from Confederacy). Not</a:t>
            </a:r>
          </a:p>
          <a:p>
            <a:pPr algn="ctr"/>
            <a:r>
              <a:rPr lang="en-US" dirty="0" smtClean="0"/>
              <a:t>Enough white youth to fight and they refuse to allow enslaved blacks fight.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204510">
            <a:off x="2206994" y="2871768"/>
            <a:ext cx="69156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North creates income tax to pay for the war, but the government still</a:t>
            </a:r>
          </a:p>
          <a:p>
            <a:pPr algn="ctr"/>
            <a:r>
              <a:rPr lang="en-US" dirty="0" smtClean="0"/>
              <a:t> prints $400 million in paper money and </a:t>
            </a:r>
          </a:p>
          <a:p>
            <a:pPr algn="ctr"/>
            <a:r>
              <a:rPr lang="en-US" dirty="0" smtClean="0"/>
              <a:t>creates inflation (rise in price/decrease in value).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21443876">
            <a:off x="3002000" y="3879845"/>
            <a:ext cx="646734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Union blockades the South, who is dependent on international </a:t>
            </a:r>
          </a:p>
          <a:p>
            <a:pPr algn="ctr"/>
            <a:r>
              <a:rPr lang="en-US" dirty="0" smtClean="0"/>
              <a:t>trade. South has soaring inflation ($275 for a barrel</a:t>
            </a:r>
          </a:p>
          <a:p>
            <a:pPr algn="ctr"/>
            <a:r>
              <a:rPr lang="en-US" dirty="0" smtClean="0"/>
              <a:t> of flour). The South had to adjust (cotton is </a:t>
            </a:r>
          </a:p>
          <a:p>
            <a:pPr algn="ctr"/>
            <a:r>
              <a:rPr lang="en-US" dirty="0" smtClean="0"/>
              <a:t>switched with agriculture and </a:t>
            </a:r>
          </a:p>
          <a:p>
            <a:pPr algn="ctr"/>
            <a:r>
              <a:rPr lang="en-US" dirty="0" smtClean="0"/>
              <a:t>livestock and what factories there were are for military use.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82024">
            <a:off x="2971800" y="5562600"/>
            <a:ext cx="59902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Women play a role throughout in that they became nurses </a:t>
            </a:r>
          </a:p>
          <a:p>
            <a:pPr algn="ctr"/>
            <a:r>
              <a:rPr lang="en-US" dirty="0" smtClean="0"/>
              <a:t>on the field, which created the nurses occupation </a:t>
            </a:r>
          </a:p>
          <a:p>
            <a:pPr algn="ctr"/>
            <a:r>
              <a:rPr lang="en-US" dirty="0" smtClean="0"/>
              <a:t>as a woman role after the war. </a:t>
            </a:r>
            <a:endParaRPr lang="en-US" dirty="0"/>
          </a:p>
        </p:txBody>
      </p:sp>
      <p:pic>
        <p:nvPicPr>
          <p:cNvPr id="21506" name="Picture 2" descr="civil-war-women-6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3200400"/>
            <a:ext cx="2942897" cy="3352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276</TotalTime>
  <Words>1153</Words>
  <Application>Microsoft Office PowerPoint</Application>
  <PresentationFormat>On-screen Show (4:3)</PresentationFormat>
  <Paragraphs>204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Paper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Company>Leon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mms.altiris</dc:creator>
  <cp:lastModifiedBy>mms.altiris</cp:lastModifiedBy>
  <cp:revision>13</cp:revision>
  <dcterms:created xsi:type="dcterms:W3CDTF">2012-04-05T15:50:18Z</dcterms:created>
  <dcterms:modified xsi:type="dcterms:W3CDTF">2012-04-26T19:43:09Z</dcterms:modified>
</cp:coreProperties>
</file>